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7"/>
  </p:notesMasterIdLst>
  <p:handoutMasterIdLst>
    <p:handoutMasterId r:id="rId38"/>
  </p:handoutMasterIdLst>
  <p:sldIdLst>
    <p:sldId id="256" r:id="rId6"/>
    <p:sldId id="257" r:id="rId7"/>
    <p:sldId id="258" r:id="rId8"/>
    <p:sldId id="259" r:id="rId9"/>
    <p:sldId id="400" r:id="rId10"/>
    <p:sldId id="260" r:id="rId11"/>
    <p:sldId id="386" r:id="rId12"/>
    <p:sldId id="405" r:id="rId13"/>
    <p:sldId id="401" r:id="rId14"/>
    <p:sldId id="387" r:id="rId15"/>
    <p:sldId id="388" r:id="rId16"/>
    <p:sldId id="402" r:id="rId17"/>
    <p:sldId id="392" r:id="rId18"/>
    <p:sldId id="393" r:id="rId19"/>
    <p:sldId id="394" r:id="rId20"/>
    <p:sldId id="397" r:id="rId21"/>
    <p:sldId id="396" r:id="rId22"/>
    <p:sldId id="403" r:id="rId23"/>
    <p:sldId id="264" r:id="rId24"/>
    <p:sldId id="390" r:id="rId25"/>
    <p:sldId id="389" r:id="rId26"/>
    <p:sldId id="262" r:id="rId27"/>
    <p:sldId id="261" r:id="rId28"/>
    <p:sldId id="263" r:id="rId29"/>
    <p:sldId id="385" r:id="rId30"/>
    <p:sldId id="266" r:id="rId31"/>
    <p:sldId id="404" r:id="rId32"/>
    <p:sldId id="395" r:id="rId33"/>
    <p:sldId id="398" r:id="rId34"/>
    <p:sldId id="391" r:id="rId35"/>
    <p:sldId id="3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346D25-1468-44D6-9981-08AC4847282D}">
          <p14:sldIdLst>
            <p14:sldId id="256"/>
            <p14:sldId id="257"/>
            <p14:sldId id="258"/>
            <p14:sldId id="259"/>
            <p14:sldId id="400"/>
            <p14:sldId id="260"/>
            <p14:sldId id="386"/>
            <p14:sldId id="405"/>
            <p14:sldId id="401"/>
            <p14:sldId id="387"/>
            <p14:sldId id="388"/>
            <p14:sldId id="402"/>
            <p14:sldId id="392"/>
            <p14:sldId id="393"/>
            <p14:sldId id="394"/>
            <p14:sldId id="397"/>
            <p14:sldId id="396"/>
            <p14:sldId id="403"/>
            <p14:sldId id="264"/>
            <p14:sldId id="390"/>
            <p14:sldId id="389"/>
            <p14:sldId id="262"/>
            <p14:sldId id="261"/>
            <p14:sldId id="263"/>
            <p14:sldId id="385"/>
            <p14:sldId id="266"/>
            <p14:sldId id="404"/>
            <p14:sldId id="395"/>
            <p14:sldId id="398"/>
            <p14:sldId id="391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B52"/>
    <a:srgbClr val="E1E1E1"/>
    <a:srgbClr val="5E8AB4"/>
    <a:srgbClr val="333F48"/>
    <a:srgbClr val="F89D22"/>
    <a:srgbClr val="A2AAAD"/>
    <a:srgbClr val="FFFFFF"/>
    <a:srgbClr val="D4DBE3"/>
    <a:srgbClr val="FFA122"/>
    <a:srgbClr val="326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4" autoAdjust="0"/>
    <p:restoredTop sz="86968" autoAdjust="0"/>
  </p:normalViewPr>
  <p:slideViewPr>
    <p:cSldViewPr snapToGrid="0">
      <p:cViewPr varScale="1">
        <p:scale>
          <a:sx n="128" d="100"/>
          <a:sy n="128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48C8F-14BA-470F-8973-223083FED210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EC007-E8A5-4F1F-9410-81D3A43E53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92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F30C6-08A2-41AF-8AE3-DE4DA6424B29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7DF25-FAD9-40E3-B683-F00F539DB2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6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thought.com/" TargetMode="External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linkedin.com/company/AgileThought" TargetMode="External"/><Relationship Id="rId4" Type="http://schemas.openxmlformats.org/officeDocument/2006/relationships/hyperlink" Target="mailto:sales@agilethought.com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077694" y="262784"/>
            <a:ext cx="5114306" cy="6428962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940842" y="5713"/>
            <a:ext cx="4243441" cy="685228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0 h 9981"/>
              <a:gd name="connsiteX1" fmla="*/ 10000 w 10000"/>
              <a:gd name="connsiteY1" fmla="*/ 0 h 9981"/>
              <a:gd name="connsiteX2" fmla="*/ 9975 w 10000"/>
              <a:gd name="connsiteY2" fmla="*/ 9981 h 9981"/>
              <a:gd name="connsiteX3" fmla="*/ 0 w 10000"/>
              <a:gd name="connsiteY3" fmla="*/ 9981 h 9981"/>
              <a:gd name="connsiteX4" fmla="*/ 3872 w 10000"/>
              <a:gd name="connsiteY4" fmla="*/ 0 h 9981"/>
              <a:gd name="connsiteX0" fmla="*/ 2077 w 10000"/>
              <a:gd name="connsiteY0" fmla="*/ 0 h 10019"/>
              <a:gd name="connsiteX1" fmla="*/ 10000 w 10000"/>
              <a:gd name="connsiteY1" fmla="*/ 19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77 w 10000"/>
              <a:gd name="connsiteY0" fmla="*/ 0 h 10019"/>
              <a:gd name="connsiteX1" fmla="*/ 10000 w 10000"/>
              <a:gd name="connsiteY1" fmla="*/ 0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00 w 9923"/>
              <a:gd name="connsiteY0" fmla="*/ 0 h 10019"/>
              <a:gd name="connsiteX1" fmla="*/ 9923 w 9923"/>
              <a:gd name="connsiteY1" fmla="*/ 0 h 10019"/>
              <a:gd name="connsiteX2" fmla="*/ 9898 w 9923"/>
              <a:gd name="connsiteY2" fmla="*/ 10019 h 10019"/>
              <a:gd name="connsiteX3" fmla="*/ 0 w 9923"/>
              <a:gd name="connsiteY3" fmla="*/ 10019 h 10019"/>
              <a:gd name="connsiteX4" fmla="*/ 2000 w 9923"/>
              <a:gd name="connsiteY4" fmla="*/ 0 h 10019"/>
              <a:gd name="connsiteX0" fmla="*/ 1962 w 10000"/>
              <a:gd name="connsiteY0" fmla="*/ 17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17 h 10000"/>
              <a:gd name="connsiteX0" fmla="*/ 1962 w 10000"/>
              <a:gd name="connsiteY0" fmla="*/ 0 h 9983"/>
              <a:gd name="connsiteX1" fmla="*/ 10000 w 10000"/>
              <a:gd name="connsiteY1" fmla="*/ 34 h 9983"/>
              <a:gd name="connsiteX2" fmla="*/ 9975 w 10000"/>
              <a:gd name="connsiteY2" fmla="*/ 9983 h 9983"/>
              <a:gd name="connsiteX3" fmla="*/ 0 w 10000"/>
              <a:gd name="connsiteY3" fmla="*/ 9983 h 9983"/>
              <a:gd name="connsiteX4" fmla="*/ 1962 w 10000"/>
              <a:gd name="connsiteY4" fmla="*/ 0 h 9983"/>
              <a:gd name="connsiteX0" fmla="*/ 1962 w 10000"/>
              <a:gd name="connsiteY0" fmla="*/ 0 h 10000"/>
              <a:gd name="connsiteX1" fmla="*/ 10000 w 10000"/>
              <a:gd name="connsiteY1" fmla="*/ 17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6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23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90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85 w 10023"/>
              <a:gd name="connsiteY0" fmla="*/ 0 h 10011"/>
              <a:gd name="connsiteX1" fmla="*/ 10023 w 10023"/>
              <a:gd name="connsiteY1" fmla="*/ 0 h 10011"/>
              <a:gd name="connsiteX2" fmla="*/ 10013 w 10023"/>
              <a:gd name="connsiteY2" fmla="*/ 10000 h 10011"/>
              <a:gd name="connsiteX3" fmla="*/ 0 w 10023"/>
              <a:gd name="connsiteY3" fmla="*/ 10011 h 10011"/>
              <a:gd name="connsiteX4" fmla="*/ 1985 w 10023"/>
              <a:gd name="connsiteY4" fmla="*/ 0 h 10011"/>
              <a:gd name="connsiteX0" fmla="*/ 1985 w 10023"/>
              <a:gd name="connsiteY0" fmla="*/ 0 h 10005"/>
              <a:gd name="connsiteX1" fmla="*/ 10023 w 10023"/>
              <a:gd name="connsiteY1" fmla="*/ 0 h 10005"/>
              <a:gd name="connsiteX2" fmla="*/ 10013 w 10023"/>
              <a:gd name="connsiteY2" fmla="*/ 10000 h 10005"/>
              <a:gd name="connsiteX3" fmla="*/ 0 w 10023"/>
              <a:gd name="connsiteY3" fmla="*/ 10005 h 10005"/>
              <a:gd name="connsiteX4" fmla="*/ 1985 w 10023"/>
              <a:gd name="connsiteY4" fmla="*/ 0 h 10005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00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39"/>
              <a:gd name="connsiteX1" fmla="*/ 10031 w 10031"/>
              <a:gd name="connsiteY1" fmla="*/ 0 h 10039"/>
              <a:gd name="connsiteX2" fmla="*/ 10021 w 10031"/>
              <a:gd name="connsiteY2" fmla="*/ 10039 h 10039"/>
              <a:gd name="connsiteX3" fmla="*/ 0 w 10031"/>
              <a:gd name="connsiteY3" fmla="*/ 10016 h 10039"/>
              <a:gd name="connsiteX4" fmla="*/ 1993 w 10031"/>
              <a:gd name="connsiteY4" fmla="*/ 0 h 10039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6 h 10016"/>
              <a:gd name="connsiteX3" fmla="*/ 0 w 10031"/>
              <a:gd name="connsiteY3" fmla="*/ 10016 h 10016"/>
              <a:gd name="connsiteX4" fmla="*/ 1993 w 10031"/>
              <a:gd name="connsiteY4" fmla="*/ 0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1" h="10016">
                <a:moveTo>
                  <a:pt x="1993" y="0"/>
                </a:moveTo>
                <a:lnTo>
                  <a:pt x="10031" y="0"/>
                </a:lnTo>
                <a:cubicBezTo>
                  <a:pt x="10023" y="3339"/>
                  <a:pt x="10029" y="6677"/>
                  <a:pt x="10021" y="10016"/>
                </a:cubicBezTo>
                <a:lnTo>
                  <a:pt x="0" y="10016"/>
                </a:lnTo>
                <a:lnTo>
                  <a:pt x="1993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tIns="18288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Add Picture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9" y="6056416"/>
            <a:ext cx="2201529" cy="5380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17228" y="1664055"/>
            <a:ext cx="7776838" cy="256032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lowchart: Manual Input 10"/>
          <p:cNvSpPr/>
          <p:nvPr userDrawn="1"/>
        </p:nvSpPr>
        <p:spPr>
          <a:xfrm rot="5400000" flipH="1">
            <a:off x="1478092" y="-1215314"/>
            <a:ext cx="512225" cy="346841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044 h 9044"/>
              <a:gd name="connsiteX1" fmla="*/ 10000 w 10000"/>
              <a:gd name="connsiteY1" fmla="*/ 0 h 9044"/>
              <a:gd name="connsiteX2" fmla="*/ 10000 w 10000"/>
              <a:gd name="connsiteY2" fmla="*/ 9044 h 9044"/>
              <a:gd name="connsiteX3" fmla="*/ 0 w 10000"/>
              <a:gd name="connsiteY3" fmla="*/ 9044 h 9044"/>
              <a:gd name="connsiteX4" fmla="*/ 0 w 10000"/>
              <a:gd name="connsiteY4" fmla="*/ 1044 h 9044"/>
              <a:gd name="connsiteX0" fmla="*/ 0 w 10000"/>
              <a:gd name="connsiteY0" fmla="*/ 469 h 9315"/>
              <a:gd name="connsiteX1" fmla="*/ 10000 w 10000"/>
              <a:gd name="connsiteY1" fmla="*/ 0 h 9315"/>
              <a:gd name="connsiteX2" fmla="*/ 10000 w 10000"/>
              <a:gd name="connsiteY2" fmla="*/ 9315 h 9315"/>
              <a:gd name="connsiteX3" fmla="*/ 0 w 10000"/>
              <a:gd name="connsiteY3" fmla="*/ 9315 h 9315"/>
              <a:gd name="connsiteX4" fmla="*/ 0 w 10000"/>
              <a:gd name="connsiteY4" fmla="*/ 469 h 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315">
                <a:moveTo>
                  <a:pt x="0" y="469"/>
                </a:moveTo>
                <a:lnTo>
                  <a:pt x="10000" y="0"/>
                </a:lnTo>
                <a:lnTo>
                  <a:pt x="10000" y="9315"/>
                </a:lnTo>
                <a:lnTo>
                  <a:pt x="0" y="9315"/>
                </a:lnTo>
                <a:lnTo>
                  <a:pt x="0" y="469"/>
                </a:lnTo>
                <a:close/>
              </a:path>
            </a:pathLst>
          </a:custGeom>
          <a:solidFill>
            <a:srgbClr val="FFA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-4741" y="5787189"/>
            <a:ext cx="8089962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5"/>
          <p:cNvSpPr txBox="1">
            <a:spLocks/>
          </p:cNvSpPr>
          <p:nvPr userDrawn="1"/>
        </p:nvSpPr>
        <p:spPr>
          <a:xfrm>
            <a:off x="4429497" y="5450306"/>
            <a:ext cx="3511346" cy="3368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400" dirty="0">
                <a:solidFill>
                  <a:srgbClr val="D4DBE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Presented by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575155" y="5787189"/>
            <a:ext cx="5207000" cy="409575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400" spc="15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Add Presenter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263525"/>
            <a:ext cx="2960687" cy="5111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Format Webinar…etc.</a:t>
            </a:r>
          </a:p>
        </p:txBody>
      </p:sp>
    </p:spTree>
    <p:extLst>
      <p:ext uri="{BB962C8B-B14F-4D97-AF65-F5344CB8AC3E}">
        <p14:creationId xmlns:p14="http://schemas.microsoft.com/office/powerpoint/2010/main" val="339054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Section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5784351"/>
            <a:ext cx="12192000" cy="0"/>
          </a:xfrm>
          <a:prstGeom prst="line">
            <a:avLst/>
          </a:prstGeom>
          <a:ln>
            <a:solidFill>
              <a:srgbClr val="444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8643" y="3171824"/>
            <a:ext cx="7936020" cy="703489"/>
          </a:xfrm>
          <a:solidFill>
            <a:srgbClr val="444B5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4000" baseline="0">
                <a:solidFill>
                  <a:srgbClr val="E1E1E1"/>
                </a:solidFill>
              </a:defRPr>
            </a:lvl1pPr>
          </a:lstStyle>
          <a:p>
            <a:pPr lvl="0"/>
            <a:r>
              <a:rPr lang="en-US" dirty="0"/>
              <a:t>Sub Title Section | Sub Title Description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270090"/>
            <a:ext cx="12192000" cy="698091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077694" y="262784"/>
            <a:ext cx="5114306" cy="6428962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940842" y="5713"/>
            <a:ext cx="4243441" cy="685228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0 h 9981"/>
              <a:gd name="connsiteX1" fmla="*/ 10000 w 10000"/>
              <a:gd name="connsiteY1" fmla="*/ 0 h 9981"/>
              <a:gd name="connsiteX2" fmla="*/ 9975 w 10000"/>
              <a:gd name="connsiteY2" fmla="*/ 9981 h 9981"/>
              <a:gd name="connsiteX3" fmla="*/ 0 w 10000"/>
              <a:gd name="connsiteY3" fmla="*/ 9981 h 9981"/>
              <a:gd name="connsiteX4" fmla="*/ 3872 w 10000"/>
              <a:gd name="connsiteY4" fmla="*/ 0 h 9981"/>
              <a:gd name="connsiteX0" fmla="*/ 2077 w 10000"/>
              <a:gd name="connsiteY0" fmla="*/ 0 h 10019"/>
              <a:gd name="connsiteX1" fmla="*/ 10000 w 10000"/>
              <a:gd name="connsiteY1" fmla="*/ 19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77 w 10000"/>
              <a:gd name="connsiteY0" fmla="*/ 0 h 10019"/>
              <a:gd name="connsiteX1" fmla="*/ 10000 w 10000"/>
              <a:gd name="connsiteY1" fmla="*/ 0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00 w 9923"/>
              <a:gd name="connsiteY0" fmla="*/ 0 h 10019"/>
              <a:gd name="connsiteX1" fmla="*/ 9923 w 9923"/>
              <a:gd name="connsiteY1" fmla="*/ 0 h 10019"/>
              <a:gd name="connsiteX2" fmla="*/ 9898 w 9923"/>
              <a:gd name="connsiteY2" fmla="*/ 10019 h 10019"/>
              <a:gd name="connsiteX3" fmla="*/ 0 w 9923"/>
              <a:gd name="connsiteY3" fmla="*/ 10019 h 10019"/>
              <a:gd name="connsiteX4" fmla="*/ 2000 w 9923"/>
              <a:gd name="connsiteY4" fmla="*/ 0 h 10019"/>
              <a:gd name="connsiteX0" fmla="*/ 1962 w 10000"/>
              <a:gd name="connsiteY0" fmla="*/ 17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17 h 10000"/>
              <a:gd name="connsiteX0" fmla="*/ 1962 w 10000"/>
              <a:gd name="connsiteY0" fmla="*/ 0 h 9983"/>
              <a:gd name="connsiteX1" fmla="*/ 10000 w 10000"/>
              <a:gd name="connsiteY1" fmla="*/ 34 h 9983"/>
              <a:gd name="connsiteX2" fmla="*/ 9975 w 10000"/>
              <a:gd name="connsiteY2" fmla="*/ 9983 h 9983"/>
              <a:gd name="connsiteX3" fmla="*/ 0 w 10000"/>
              <a:gd name="connsiteY3" fmla="*/ 9983 h 9983"/>
              <a:gd name="connsiteX4" fmla="*/ 1962 w 10000"/>
              <a:gd name="connsiteY4" fmla="*/ 0 h 9983"/>
              <a:gd name="connsiteX0" fmla="*/ 1962 w 10000"/>
              <a:gd name="connsiteY0" fmla="*/ 0 h 10000"/>
              <a:gd name="connsiteX1" fmla="*/ 10000 w 10000"/>
              <a:gd name="connsiteY1" fmla="*/ 17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6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23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90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85 w 10023"/>
              <a:gd name="connsiteY0" fmla="*/ 0 h 10011"/>
              <a:gd name="connsiteX1" fmla="*/ 10023 w 10023"/>
              <a:gd name="connsiteY1" fmla="*/ 0 h 10011"/>
              <a:gd name="connsiteX2" fmla="*/ 10013 w 10023"/>
              <a:gd name="connsiteY2" fmla="*/ 10000 h 10011"/>
              <a:gd name="connsiteX3" fmla="*/ 0 w 10023"/>
              <a:gd name="connsiteY3" fmla="*/ 10011 h 10011"/>
              <a:gd name="connsiteX4" fmla="*/ 1985 w 10023"/>
              <a:gd name="connsiteY4" fmla="*/ 0 h 10011"/>
              <a:gd name="connsiteX0" fmla="*/ 1985 w 10023"/>
              <a:gd name="connsiteY0" fmla="*/ 0 h 10005"/>
              <a:gd name="connsiteX1" fmla="*/ 10023 w 10023"/>
              <a:gd name="connsiteY1" fmla="*/ 0 h 10005"/>
              <a:gd name="connsiteX2" fmla="*/ 10013 w 10023"/>
              <a:gd name="connsiteY2" fmla="*/ 10000 h 10005"/>
              <a:gd name="connsiteX3" fmla="*/ 0 w 10023"/>
              <a:gd name="connsiteY3" fmla="*/ 10005 h 10005"/>
              <a:gd name="connsiteX4" fmla="*/ 1985 w 10023"/>
              <a:gd name="connsiteY4" fmla="*/ 0 h 10005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00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39"/>
              <a:gd name="connsiteX1" fmla="*/ 10031 w 10031"/>
              <a:gd name="connsiteY1" fmla="*/ 0 h 10039"/>
              <a:gd name="connsiteX2" fmla="*/ 10021 w 10031"/>
              <a:gd name="connsiteY2" fmla="*/ 10039 h 10039"/>
              <a:gd name="connsiteX3" fmla="*/ 0 w 10031"/>
              <a:gd name="connsiteY3" fmla="*/ 10016 h 10039"/>
              <a:gd name="connsiteX4" fmla="*/ 1993 w 10031"/>
              <a:gd name="connsiteY4" fmla="*/ 0 h 10039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6 h 10016"/>
              <a:gd name="connsiteX3" fmla="*/ 0 w 10031"/>
              <a:gd name="connsiteY3" fmla="*/ 10016 h 10016"/>
              <a:gd name="connsiteX4" fmla="*/ 1993 w 10031"/>
              <a:gd name="connsiteY4" fmla="*/ 0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1" h="10016">
                <a:moveTo>
                  <a:pt x="1993" y="0"/>
                </a:moveTo>
                <a:lnTo>
                  <a:pt x="10031" y="0"/>
                </a:lnTo>
                <a:cubicBezTo>
                  <a:pt x="10023" y="3339"/>
                  <a:pt x="10029" y="6677"/>
                  <a:pt x="10021" y="10016"/>
                </a:cubicBezTo>
                <a:lnTo>
                  <a:pt x="0" y="10016"/>
                </a:lnTo>
                <a:lnTo>
                  <a:pt x="1993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tIns="18288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Add Picture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9" y="6056416"/>
            <a:ext cx="2201529" cy="53805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-4741" y="5787189"/>
            <a:ext cx="8089962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90627" y="2012162"/>
            <a:ext cx="6499225" cy="2025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90627" y="1519916"/>
            <a:ext cx="6499225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algn="l"/>
            <a:r>
              <a:rPr lang="en-US" sz="2000"/>
              <a:t>Click to edit Master text styles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790627" y="4284475"/>
            <a:ext cx="6499225" cy="1233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90575" y="4271963"/>
            <a:ext cx="6499225" cy="1246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89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2310606"/>
            <a:ext cx="2260600" cy="202565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706813" y="2360612"/>
            <a:ext cx="6499225" cy="20256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 typeface="Arial" panose="020B0604020202020204" pitchFamily="34" charset="0"/>
              <a:buNone/>
              <a:tabLst/>
              <a:defRPr u="sng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06813" y="1838324"/>
            <a:ext cx="6499225" cy="47228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5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extra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2310606"/>
            <a:ext cx="2260600" cy="202565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706813" y="2310606"/>
            <a:ext cx="6499225" cy="20256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 typeface="Arial" panose="020B0604020202020204" pitchFamily="34" charset="0"/>
              <a:buNone/>
              <a:tabLst/>
              <a:defRPr u="sng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You!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06813" y="1838325"/>
            <a:ext cx="6499225" cy="3746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12" name="Text Placeholder 9"/>
          <p:cNvSpPr txBox="1">
            <a:spLocks/>
          </p:cNvSpPr>
          <p:nvPr userDrawn="1"/>
        </p:nvSpPr>
        <p:spPr>
          <a:xfrm>
            <a:off x="3492090" y="4551810"/>
            <a:ext cx="5748337" cy="1233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98800" y="4433887"/>
            <a:ext cx="6120605" cy="128943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18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354535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66272" y="457201"/>
            <a:ext cx="4767775" cy="4891548"/>
          </a:xfrm>
          <a:solidFill>
            <a:schemeClr val="bg1">
              <a:lumMod val="95000"/>
            </a:schemeClr>
          </a:solidFill>
        </p:spPr>
        <p:txBody>
          <a:bodyPr tIns="1005840" anchor="ctr" anchorCtr="0">
            <a:norm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354535" cy="329134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8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1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Option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388179" cy="6858000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9" y="5970676"/>
            <a:ext cx="2325000" cy="568236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842657" y="2945267"/>
            <a:ext cx="7903029" cy="967466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Click to edit Master title style</a:t>
            </a:r>
            <a:endParaRPr lang="en-US" sz="4400" dirty="0"/>
          </a:p>
        </p:txBody>
      </p:sp>
      <p:sp>
        <p:nvSpPr>
          <p:cNvPr id="9" name="Content Placeholder 7"/>
          <p:cNvSpPr>
            <a:spLocks noGrp="1"/>
          </p:cNvSpPr>
          <p:nvPr>
            <p:ph idx="1" hasCustomPrompt="1"/>
          </p:nvPr>
        </p:nvSpPr>
        <p:spPr>
          <a:xfrm>
            <a:off x="185057" y="1252198"/>
            <a:ext cx="2939143" cy="4554241"/>
          </a:xfrm>
        </p:spPr>
        <p:txBody>
          <a:bodyPr/>
          <a:lstStyle>
            <a:lvl1pPr marL="0" indent="0">
              <a:buFontTx/>
              <a:buNone/>
              <a:defRPr u="none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fontAlgn="base"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Stay Connected</a:t>
            </a:r>
          </a:p>
          <a:p>
            <a:pPr fontAlgn="base">
              <a:lnSpc>
                <a:spcPct val="100000"/>
              </a:lnSpc>
            </a:pPr>
            <a:r>
              <a:rPr lang="en-US" sz="1800" dirty="0" err="1">
                <a:solidFill>
                  <a:schemeClr val="bg1"/>
                </a:solidFill>
              </a:rPr>
              <a:t>AgileThought</a:t>
            </a:r>
            <a:endParaRPr lang="en-US" sz="1800" dirty="0">
              <a:solidFill>
                <a:schemeClr val="bg1"/>
              </a:solidFill>
            </a:endParaRP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</a:rPr>
              <a:t>2502 N. Rocky Point Dr. Suite 900</a:t>
            </a: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</a:rPr>
              <a:t>Tampa, FL 33607</a:t>
            </a: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</a:rPr>
              <a:t>877-514-9180</a:t>
            </a: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  <a:hlinkClick r:id="rId3"/>
              </a:rPr>
              <a:t>agilethought.com</a:t>
            </a:r>
            <a:endParaRPr lang="en-US" sz="1400" dirty="0">
              <a:solidFill>
                <a:srgbClr val="A1A9AD"/>
              </a:solidFill>
            </a:endParaRP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  <a:hlinkClick r:id="rId4"/>
              </a:rPr>
              <a:t>sales@agilethought.com</a:t>
            </a:r>
            <a:r>
              <a:rPr lang="en-US" sz="1400" dirty="0">
                <a:solidFill>
                  <a:srgbClr val="A1A9AD"/>
                </a:solidFill>
              </a:rPr>
              <a:t> </a:t>
            </a: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  <a:hlinkClick r:id="rId5"/>
              </a:rPr>
              <a:t>LinkedIn</a:t>
            </a:r>
            <a:endParaRPr lang="en-US" sz="1400" dirty="0">
              <a:solidFill>
                <a:srgbClr val="A1A9AD"/>
              </a:solidFill>
            </a:endParaRPr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29876" y="6356350"/>
            <a:ext cx="206166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427105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agilethought.com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7274" y="6356350"/>
            <a:ext cx="206166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7F409-84A2-4024-A678-6B1279FCE9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771842" y="501650"/>
            <a:ext cx="3751263" cy="2143125"/>
          </a:xfrm>
        </p:spPr>
        <p:txBody>
          <a:bodyPr vert="horz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1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3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5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5E8A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umn w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rgbClr val="F89D2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rgbClr val="F89D2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E8A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76893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768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E8A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6893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359525" y="1825830"/>
            <a:ext cx="4994275" cy="3768725"/>
          </a:xfrm>
          <a:solidFill>
            <a:schemeClr val="bg1">
              <a:lumMod val="95000"/>
            </a:schemeClr>
          </a:solidFill>
        </p:spPr>
        <p:txBody>
          <a:bodyPr anchor="t" anchorCtr="0"/>
          <a:lstStyle>
            <a:lvl1pPr marL="0" indent="0" algn="l">
              <a:buNone/>
              <a:defRPr baseline="0"/>
            </a:lvl1pPr>
          </a:lstStyle>
          <a:p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356830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-5713" y="5787189"/>
            <a:ext cx="12197713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3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-5713" y="5787189"/>
            <a:ext cx="12197713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CB2FDA73-91A0-4154-A2C0-7C818A31AD6F}" type="datetimeFigureOut">
              <a:rPr lang="en-US" smtClean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8C241AE-3269-429C-9C46-D35097C1D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6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81" r:id="rId7"/>
    <p:sldLayoutId id="2147483654" r:id="rId8"/>
    <p:sldLayoutId id="2147483655" r:id="rId9"/>
    <p:sldLayoutId id="2147483661" r:id="rId10"/>
    <p:sldLayoutId id="2147483680" r:id="rId11"/>
    <p:sldLayoutId id="2147483662" r:id="rId12"/>
    <p:sldLayoutId id="2147483679" r:id="rId13"/>
    <p:sldLayoutId id="2147483656" r:id="rId14"/>
    <p:sldLayoutId id="2147483657" r:id="rId15"/>
    <p:sldLayoutId id="2147483658" r:id="rId16"/>
    <p:sldLayoutId id="2147483678" r:id="rId17"/>
    <p:sldLayoutId id="2147483659" r:id="rId18"/>
    <p:sldLayoutId id="214748368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5E8AB4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develops" TargetMode="External"/><Relationship Id="rId2" Type="http://schemas.openxmlformats.org/officeDocument/2006/relationships/hyperlink" Target="https://www.danieldevelop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danieldevelop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55A3BD6-DBBB-664C-9749-B81ABC8AB1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7" r="2811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053A-A646-1A4A-A26C-350B1CDE9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Going Native with react-native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react-native from the perspective of a </a:t>
            </a:r>
            <a:r>
              <a:rPr lang="en-US" sz="2400" dirty="0" err="1"/>
              <a:t>.Net</a:t>
            </a:r>
            <a:r>
              <a:rPr lang="en-US" sz="2400" dirty="0"/>
              <a:t> Developer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0A7B6-7AB1-3B44-B54C-0DA132D189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Martin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E1ADC-A0B2-804C-A3C5-F9F19838B5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Orlando Code Camp</a:t>
            </a:r>
          </a:p>
        </p:txBody>
      </p:sp>
    </p:spTree>
    <p:extLst>
      <p:ext uri="{BB962C8B-B14F-4D97-AF65-F5344CB8AC3E}">
        <p14:creationId xmlns:p14="http://schemas.microsoft.com/office/powerpoint/2010/main" val="341778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E28D-1697-8542-9BCD-4B87B662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E2ED-D1E7-2146-BF00-0819308DB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b="1" u="sng" dirty="0"/>
              <a:t>NOT</a:t>
            </a:r>
            <a:r>
              <a:rPr lang="en-US" dirty="0"/>
              <a:t> just install packages</a:t>
            </a:r>
          </a:p>
          <a:p>
            <a:r>
              <a:rPr lang="en-US" dirty="0"/>
              <a:t>Look at the package and determine if it is needed</a:t>
            </a:r>
          </a:p>
          <a:p>
            <a:r>
              <a:rPr lang="en-US" dirty="0"/>
              <a:t>Replicate the functionality without installing the package</a:t>
            </a:r>
          </a:p>
        </p:txBody>
      </p:sp>
    </p:spTree>
    <p:extLst>
      <p:ext uri="{BB962C8B-B14F-4D97-AF65-F5344CB8AC3E}">
        <p14:creationId xmlns:p14="http://schemas.microsoft.com/office/powerpoint/2010/main" val="27758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FD47-22EA-FB4D-BEBD-1D6C95C0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i="1" dirty="0"/>
              <a:t>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EA53-F068-3D4C-86A3-4BFB0E268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dependencies can require package dependencies which can require package dependencies which can require package dependencies…</a:t>
            </a:r>
          </a:p>
          <a:p>
            <a:r>
              <a:rPr lang="en-US" dirty="0"/>
              <a:t>Package dependency versions can cause conflicts</a:t>
            </a:r>
          </a:p>
          <a:p>
            <a:r>
              <a:rPr lang="en-US" dirty="0"/>
              <a:t>$ </a:t>
            </a:r>
            <a:r>
              <a:rPr lang="en-US" dirty="0" err="1"/>
              <a:t>npm</a:t>
            </a:r>
            <a:r>
              <a:rPr lang="en-US" dirty="0"/>
              <a:t> ls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ERR! missing: </a:t>
            </a:r>
          </a:p>
        </p:txBody>
      </p:sp>
    </p:spTree>
    <p:extLst>
      <p:ext uri="{BB962C8B-B14F-4D97-AF65-F5344CB8AC3E}">
        <p14:creationId xmlns:p14="http://schemas.microsoft.com/office/powerpoint/2010/main" val="9225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95DC0-79F0-AB48-AA0A-AB9DE2257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Building for each platform</a:t>
            </a:r>
          </a:p>
        </p:txBody>
      </p:sp>
    </p:spTree>
    <p:extLst>
      <p:ext uri="{BB962C8B-B14F-4D97-AF65-F5344CB8AC3E}">
        <p14:creationId xmlns:p14="http://schemas.microsoft.com/office/powerpoint/2010/main" val="142694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7B4F-DC86-A34E-898C-F03CB4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for 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C9B3-B27A-1D46-AEBC-CEF421D10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Good environment support</a:t>
            </a:r>
          </a:p>
          <a:p>
            <a:pPr lvl="1"/>
            <a:r>
              <a:rPr lang="en-US" dirty="0"/>
              <a:t>Somewhat stable (until Apple updates something without telling you)</a:t>
            </a:r>
          </a:p>
          <a:p>
            <a:pPr lvl="1"/>
            <a:r>
              <a:rPr lang="en-US" dirty="0"/>
              <a:t>Working on a Mac aligns very well with the platform support and docs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a Mac</a:t>
            </a:r>
          </a:p>
        </p:txBody>
      </p:sp>
    </p:spTree>
    <p:extLst>
      <p:ext uri="{BB962C8B-B14F-4D97-AF65-F5344CB8AC3E}">
        <p14:creationId xmlns:p14="http://schemas.microsoft.com/office/powerpoint/2010/main" val="345889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AC97-B458-F145-8624-68480583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for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87728-7EE5-DC41-9B33-E3AE10E3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Can use Mac or Windows</a:t>
            </a:r>
          </a:p>
          <a:p>
            <a:pPr lvl="1"/>
            <a:r>
              <a:rPr lang="en-US" dirty="0"/>
              <a:t>Performance and testing is pretty fast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to use Android Studio some which is heavy</a:t>
            </a:r>
          </a:p>
          <a:p>
            <a:pPr lvl="1"/>
            <a:r>
              <a:rPr lang="en-US" dirty="0"/>
              <a:t>It is Android – For me… I like my iOS devices</a:t>
            </a:r>
          </a:p>
        </p:txBody>
      </p:sp>
    </p:spTree>
    <p:extLst>
      <p:ext uri="{BB962C8B-B14F-4D97-AF65-F5344CB8AC3E}">
        <p14:creationId xmlns:p14="http://schemas.microsoft.com/office/powerpoint/2010/main" val="386943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B731-3AC3-0F40-9BAE-3209AB65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Building for 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9E06-7822-E64B-B63F-623CBC569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1920"/>
          </a:xfrm>
        </p:spPr>
        <p:txBody>
          <a:bodyPr/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I will add some when I find them</a:t>
            </a:r>
          </a:p>
          <a:p>
            <a:r>
              <a:rPr lang="en-US"/>
              <a:t>Cons</a:t>
            </a:r>
          </a:p>
          <a:p>
            <a:pPr lvl="1"/>
            <a:r>
              <a:rPr lang="en-US"/>
              <a:t>Version limitations </a:t>
            </a:r>
          </a:p>
          <a:p>
            <a:pPr lvl="1"/>
            <a:r>
              <a:rPr lang="en-US"/>
              <a:t>Dev Environment</a:t>
            </a:r>
          </a:p>
          <a:p>
            <a:pPr lvl="1"/>
            <a:r>
              <a:rPr lang="en-US"/>
              <a:t>Buggy / Untested modules for Windows</a:t>
            </a:r>
          </a:p>
          <a:p>
            <a:pPr lvl="1"/>
            <a:r>
              <a:rPr lang="en-US"/>
              <a:t>Lots of gray area for functionality and making stuff 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86260-7A5D-A64C-8043-F5E69246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81" y="129943"/>
            <a:ext cx="5380761" cy="5021203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803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F7DC-5529-6443-BA23-4152DAE2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comfortable with other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9A2D3-78F6-7B41-8E7F-A5242416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xCode</a:t>
            </a:r>
            <a:r>
              <a:rPr lang="en-US" dirty="0"/>
              <a:t> and Android Studio</a:t>
            </a:r>
          </a:p>
          <a:p>
            <a:r>
              <a:rPr lang="en-US" dirty="0"/>
              <a:t>There is times when Objective C and Java will need to be updated</a:t>
            </a:r>
          </a:p>
          <a:p>
            <a:r>
              <a:rPr lang="en-US" dirty="0"/>
              <a:t>If writing custom packages and libraries, then it will need to be written in underlying language</a:t>
            </a:r>
          </a:p>
        </p:txBody>
      </p:sp>
    </p:spTree>
    <p:extLst>
      <p:ext uri="{BB962C8B-B14F-4D97-AF65-F5344CB8AC3E}">
        <p14:creationId xmlns:p14="http://schemas.microsoft.com/office/powerpoint/2010/main" val="11888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EECA-776C-2248-82C3-2E48145C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Simulators vs Emulators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BB46-A56B-684C-85B8-2A7E61D60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iOS uses a Simulator not an emulator</a:t>
            </a:r>
          </a:p>
          <a:p>
            <a:pPr lvl="1"/>
            <a:r>
              <a:rPr lang="en-US" dirty="0"/>
              <a:t>Not all functionality is available</a:t>
            </a:r>
          </a:p>
          <a:p>
            <a:pPr lvl="1"/>
            <a:r>
              <a:rPr lang="en-US" dirty="0"/>
              <a:t>Some testing MUST be done on a device</a:t>
            </a:r>
          </a:p>
          <a:p>
            <a:r>
              <a:rPr lang="en-US" dirty="0"/>
              <a:t>Android uses emulators</a:t>
            </a:r>
          </a:p>
          <a:p>
            <a:pPr lvl="1"/>
            <a:r>
              <a:rPr lang="en-US" dirty="0"/>
              <a:t>Aligns more closely with a “real” device</a:t>
            </a:r>
          </a:p>
        </p:txBody>
      </p:sp>
    </p:spTree>
    <p:extLst>
      <p:ext uri="{BB962C8B-B14F-4D97-AF65-F5344CB8AC3E}">
        <p14:creationId xmlns:p14="http://schemas.microsoft.com/office/powerpoint/2010/main" val="13194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836C0B-1C41-BF40-9E84-2A550EB4A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data</a:t>
            </a:r>
          </a:p>
        </p:txBody>
      </p:sp>
    </p:spTree>
    <p:extLst>
      <p:ext uri="{BB962C8B-B14F-4D97-AF65-F5344CB8AC3E}">
        <p14:creationId xmlns:p14="http://schemas.microsoft.com/office/powerpoint/2010/main" val="115365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E71E-10B7-384F-BA68-6F65AD50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803A-44C7-694A-9DEB-DFF7548DD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Page_Load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(!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IsPostBack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//Just Kidding… we have a whole new set of lifecycle methods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B033-55C5-8A4E-9FFB-B8979F53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DB797-EBA3-DC40-8AB9-4C9B1E67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https://www.danieldevelops.com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https://github.com/danieldevelops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https://www.linkedin.com/in/danieldevelops/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1DFA-F0C3-6C4B-B411-5FAC81A3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F9E13-11BB-A34E-BB1D-7FDA4492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componentDidMount</a:t>
            </a:r>
            <a:r>
              <a:rPr lang="en-US" dirty="0"/>
              <a:t>()</a:t>
            </a:r>
          </a:p>
          <a:p>
            <a:r>
              <a:rPr lang="en-US" dirty="0" err="1"/>
              <a:t>componentDidUpdate</a:t>
            </a:r>
            <a:r>
              <a:rPr lang="en-US" dirty="0"/>
              <a:t>(</a:t>
            </a:r>
            <a:r>
              <a:rPr lang="en-US" dirty="0" err="1"/>
              <a:t>prevProps,prevState,snapshot</a:t>
            </a:r>
            <a:r>
              <a:rPr lang="en-US" dirty="0"/>
              <a:t>)</a:t>
            </a:r>
          </a:p>
          <a:p>
            <a:r>
              <a:rPr lang="en-US" dirty="0" err="1"/>
              <a:t>componentWillUnmount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6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7B78-DAD8-D041-B50A-F751D8D0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/ Promises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1FF7B-5F8C-F142-8E4A-D2E492BF9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methods return promises</a:t>
            </a:r>
          </a:p>
          <a:p>
            <a:r>
              <a:rPr lang="en-US" dirty="0"/>
              <a:t>There is no C# </a:t>
            </a:r>
            <a:r>
              <a:rPr lang="en-US" dirty="0" err="1"/>
              <a:t>Task.Wait</a:t>
            </a:r>
            <a:r>
              <a:rPr lang="en-US" dirty="0"/>
              <a:t> equivalent or way to force synchronous operations</a:t>
            </a:r>
          </a:p>
          <a:p>
            <a:r>
              <a:rPr lang="en-US" dirty="0"/>
              <a:t>Synchronous functionality is mimicked by placing </a:t>
            </a:r>
            <a:r>
              <a:rPr lang="en-US" dirty="0" err="1"/>
              <a:t>async</a:t>
            </a:r>
            <a:r>
              <a:rPr lang="en-US" dirty="0"/>
              <a:t> code in lifecycle methods (component did mount)</a:t>
            </a:r>
          </a:p>
        </p:txBody>
      </p:sp>
    </p:spTree>
    <p:extLst>
      <p:ext uri="{BB962C8B-B14F-4D97-AF65-F5344CB8AC3E}">
        <p14:creationId xmlns:p14="http://schemas.microsoft.com/office/powerpoint/2010/main" val="22075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01EF-E121-0D45-B12A-C12ECB78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B8B5D-B774-AB47-9903-86AA2ED8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Axios</a:t>
            </a:r>
            <a:r>
              <a:rPr lang="en-US" dirty="0"/>
              <a:t>… use it when possible</a:t>
            </a:r>
          </a:p>
          <a:p>
            <a:pPr lvl="1"/>
            <a:r>
              <a:rPr lang="en-US" dirty="0"/>
              <a:t>Simplifies calls and does automatic conversion to JSON objects</a:t>
            </a:r>
          </a:p>
          <a:p>
            <a:r>
              <a:rPr lang="en-US" dirty="0"/>
              <a:t>Verify device is online before call</a:t>
            </a:r>
          </a:p>
          <a:p>
            <a:r>
              <a:rPr lang="en-US" dirty="0"/>
              <a:t>Android and iOS considerations:</a:t>
            </a:r>
          </a:p>
          <a:p>
            <a:pPr lvl="1"/>
            <a:r>
              <a:rPr lang="en-US" dirty="0"/>
              <a:t>Android requires firewall rules if the port is outside of the standard port range (including emulators)</a:t>
            </a:r>
          </a:p>
          <a:p>
            <a:pPr lvl="1"/>
            <a:r>
              <a:rPr lang="en-US" dirty="0"/>
              <a:t>iOS requires allowed URIs in </a:t>
            </a:r>
            <a:r>
              <a:rPr lang="en-US" dirty="0" err="1"/>
              <a:t>plist.info</a:t>
            </a:r>
            <a:r>
              <a:rPr lang="en-US" dirty="0"/>
              <a:t> if they are not over HTTPs</a:t>
            </a:r>
          </a:p>
        </p:txBody>
      </p:sp>
    </p:spTree>
    <p:extLst>
      <p:ext uri="{BB962C8B-B14F-4D97-AF65-F5344CB8AC3E}">
        <p14:creationId xmlns:p14="http://schemas.microsoft.com/office/powerpoint/2010/main" val="246812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A1CD-0953-4E49-A466-A01766B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36DF-A2AE-584F-90AE-CD1426688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  <a:p>
            <a:pPr lvl="1"/>
            <a:r>
              <a:rPr lang="en-US" sz="2000" dirty="0"/>
              <a:t>Familiar to SQL peeps</a:t>
            </a:r>
          </a:p>
          <a:p>
            <a:pPr lvl="1"/>
            <a:r>
              <a:rPr lang="en-US" sz="2000" dirty="0"/>
              <a:t>Data types are terrible</a:t>
            </a:r>
          </a:p>
          <a:p>
            <a:pPr lvl="1"/>
            <a:r>
              <a:rPr lang="en-US" sz="2000" dirty="0"/>
              <a:t>Depending on the implementation of native code can impact performance and connections</a:t>
            </a:r>
          </a:p>
          <a:p>
            <a:r>
              <a:rPr lang="en-US" dirty="0"/>
              <a:t>Realm</a:t>
            </a:r>
          </a:p>
          <a:p>
            <a:pPr lvl="1"/>
            <a:r>
              <a:rPr lang="en-US" sz="2000" dirty="0"/>
              <a:t>Object orientated </a:t>
            </a:r>
          </a:p>
          <a:p>
            <a:pPr lvl="1"/>
            <a:r>
              <a:rPr lang="en-US" sz="2000" dirty="0"/>
              <a:t>Fast</a:t>
            </a:r>
          </a:p>
          <a:p>
            <a:pPr lvl="1"/>
            <a:r>
              <a:rPr lang="en-US" sz="2000" dirty="0"/>
              <a:t>Developed for mobile </a:t>
            </a:r>
          </a:p>
        </p:txBody>
      </p:sp>
    </p:spTree>
    <p:extLst>
      <p:ext uri="{BB962C8B-B14F-4D97-AF65-F5344CB8AC3E}">
        <p14:creationId xmlns:p14="http://schemas.microsoft.com/office/powerpoint/2010/main" val="70385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3B12-E9FE-6A44-9731-257F147D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4C653-1FEF-E643-AFFC-4B57CB92B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calls will be </a:t>
            </a:r>
            <a:r>
              <a:rPr lang="en-US" dirty="0" err="1"/>
              <a:t>async</a:t>
            </a:r>
            <a:r>
              <a:rPr lang="en-US" dirty="0"/>
              <a:t> operations</a:t>
            </a:r>
          </a:p>
          <a:p>
            <a:r>
              <a:rPr lang="en-US" dirty="0"/>
              <a:t>Place call in </a:t>
            </a:r>
            <a:r>
              <a:rPr lang="en-US" dirty="0" err="1"/>
              <a:t>componentDidMount</a:t>
            </a:r>
            <a:endParaRPr lang="en-US" dirty="0"/>
          </a:p>
          <a:p>
            <a:r>
              <a:rPr lang="en-US" dirty="0" err="1"/>
              <a:t>setState</a:t>
            </a:r>
            <a:r>
              <a:rPr lang="en-US" dirty="0"/>
              <a:t>({}) with either the data from the </a:t>
            </a:r>
            <a:r>
              <a:rPr lang="en-US" dirty="0" err="1"/>
              <a:t>db</a:t>
            </a:r>
            <a:r>
              <a:rPr lang="en-US" dirty="0"/>
              <a:t> or set a property that the </a:t>
            </a:r>
            <a:r>
              <a:rPr lang="en-US" dirty="0" err="1"/>
              <a:t>db</a:t>
            </a:r>
            <a:r>
              <a:rPr lang="en-US" dirty="0"/>
              <a:t> load has completed</a:t>
            </a:r>
          </a:p>
          <a:p>
            <a:r>
              <a:rPr lang="en-US" dirty="0"/>
              <a:t>Load as much as possible at a higher component then pass data down</a:t>
            </a:r>
          </a:p>
          <a:p>
            <a:r>
              <a:rPr lang="en-US" dirty="0"/>
              <a:t>Remember this isn’t like a web app with API calls!!!!!</a:t>
            </a:r>
          </a:p>
        </p:txBody>
      </p:sp>
    </p:spTree>
    <p:extLst>
      <p:ext uri="{BB962C8B-B14F-4D97-AF65-F5344CB8AC3E}">
        <p14:creationId xmlns:p14="http://schemas.microsoft.com/office/powerpoint/2010/main" val="39195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4EE8-2426-AC4E-9508-D6445B88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7467-08EA-484A-BDC4-C7E397FDD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Stores</a:t>
            </a:r>
          </a:p>
          <a:p>
            <a:r>
              <a:rPr lang="en-US" dirty="0"/>
              <a:t>Oh-My… </a:t>
            </a:r>
          </a:p>
        </p:txBody>
      </p:sp>
    </p:spTree>
    <p:extLst>
      <p:ext uri="{BB962C8B-B14F-4D97-AF65-F5344CB8AC3E}">
        <p14:creationId xmlns:p14="http://schemas.microsoft.com/office/powerpoint/2010/main" val="38121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94FD-5F78-074D-8D5D-ACB45B29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73E2-9ED3-4E49-8361-46B025C9A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use redux for everything, only things that need to be stored globally</a:t>
            </a:r>
          </a:p>
          <a:p>
            <a:r>
              <a:rPr lang="en-US" dirty="0"/>
              <a:t>Redux is an answer just not the only answer</a:t>
            </a:r>
          </a:p>
          <a:p>
            <a:r>
              <a:rPr lang="en-US"/>
              <a:t>Authentication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336991-C3BA-4F4D-A20F-0A893A5CDC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Stuff I have learned</a:t>
            </a:r>
          </a:p>
        </p:txBody>
      </p:sp>
    </p:spTree>
    <p:extLst>
      <p:ext uri="{BB962C8B-B14F-4D97-AF65-F5344CB8AC3E}">
        <p14:creationId xmlns:p14="http://schemas.microsoft.com/office/powerpoint/2010/main" val="19815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6048-33A5-BB4E-92EF-D317B9CF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couple of Gotcha’s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E8FCF-F9F5-144C-BDBC-8E88ACFA6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Apple updates </a:t>
            </a:r>
            <a:r>
              <a:rPr lang="en-US" dirty="0" err="1"/>
              <a:t>xCode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New Build System</a:t>
            </a:r>
          </a:p>
          <a:p>
            <a:pPr lvl="1"/>
            <a:r>
              <a:rPr lang="en-US" dirty="0"/>
              <a:t>Doesn’t recognize simulators anymore</a:t>
            </a:r>
          </a:p>
          <a:p>
            <a:pPr lvl="1"/>
            <a:r>
              <a:rPr lang="en-US" dirty="0"/>
              <a:t>Sometimes just launch it</a:t>
            </a:r>
          </a:p>
          <a:p>
            <a:r>
              <a:rPr lang="en-US" dirty="0"/>
              <a:t>Attempts to update react-native can be a nightmare</a:t>
            </a:r>
          </a:p>
          <a:p>
            <a:r>
              <a:rPr lang="en-US" dirty="0"/>
              <a:t>Remember ‘</a:t>
            </a: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rf</a:t>
            </a:r>
            <a:r>
              <a:rPr lang="en-US" dirty="0"/>
              <a:t> </a:t>
            </a:r>
            <a:r>
              <a:rPr lang="en-US" dirty="0" err="1"/>
              <a:t>node_modules</a:t>
            </a:r>
            <a:r>
              <a:rPr lang="en-US" dirty="0"/>
              <a:t>/ &amp;&amp; </a:t>
            </a:r>
            <a:r>
              <a:rPr lang="en-US" dirty="0" err="1"/>
              <a:t>npm</a:t>
            </a:r>
            <a:r>
              <a:rPr lang="en-US" dirty="0"/>
              <a:t> install’</a:t>
            </a:r>
          </a:p>
          <a:p>
            <a:r>
              <a:rPr lang="en-US" dirty="0"/>
              <a:t>Delete package-</a:t>
            </a:r>
            <a:r>
              <a:rPr lang="en-US" dirty="0" err="1"/>
              <a:t>lock.json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48EC-93B6-A743-8847-8F6D772A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life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0469-3FDF-5648-A6A2-FCFAFB82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 your builds</a:t>
            </a:r>
          </a:p>
          <a:p>
            <a:pPr lvl="1"/>
            <a:r>
              <a:rPr lang="en-US" dirty="0" err="1"/>
              <a:t>appcenter.ms</a:t>
            </a:r>
            <a:endParaRPr lang="en-US" dirty="0"/>
          </a:p>
          <a:p>
            <a:r>
              <a:rPr lang="en-US" dirty="0"/>
              <a:t>Try different IDEs and Extensions (if using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r>
              <a:rPr lang="en-US" dirty="0"/>
              <a:t>Don’t update your </a:t>
            </a:r>
            <a:r>
              <a:rPr lang="en-US" dirty="0" err="1"/>
              <a:t>xCode</a:t>
            </a:r>
            <a:r>
              <a:rPr lang="en-US" dirty="0"/>
              <a:t> two days before a presentation, trust me, I know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A1B5-5C3E-6342-AF8E-79066026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AgileThought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923A-3DDF-8F4F-9027-9B5B63199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one of the sponsors of this Code Camp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Based in Tampa with Offices in Orlando and Atlanta</a:t>
            </a:r>
          </a:p>
          <a:p>
            <a:r>
              <a:rPr lang="en-US" dirty="0" err="1">
                <a:sym typeface="Wingdings" pitchFamily="2" charset="2"/>
              </a:rPr>
              <a:t>agilethought.com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7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46E02B-954A-4B43-800A-C5DF271CE8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EF9309-CCC9-9349-9287-E1C4C39B26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 and Maybe Answers…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1C1DDE-8EE6-B54B-AC8A-A6C904D30F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918FBF8-7633-F54B-B32E-F5DC7BE4A0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5FBDE7-6625-BE41-851E-89FB4842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danielDevelops</a:t>
            </a:r>
            <a:r>
              <a:rPr lang="en-US" sz="2800" dirty="0"/>
              <a:t>/</a:t>
            </a:r>
            <a:r>
              <a:rPr lang="en-US" sz="2800" dirty="0" err="1"/>
              <a:t>faceTheWeather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12837-36F3-554E-912E-BE728CB2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59" y="6124"/>
            <a:ext cx="2939143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2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3842-3C6A-A34E-9B76-2AFE465B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What is react-native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DBB4E-965A-4348-82EA-165020C3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1920"/>
          </a:xfrm>
        </p:spPr>
        <p:txBody>
          <a:bodyPr/>
          <a:lstStyle/>
          <a:p>
            <a:r>
              <a:rPr lang="en-US"/>
              <a:t>It gives the ability to write react that operates on native devices</a:t>
            </a:r>
          </a:p>
          <a:p>
            <a:r>
              <a:rPr lang="en-US"/>
              <a:t>react-native acts as a shim between multiple languages and JS / react</a:t>
            </a:r>
          </a:p>
          <a:p>
            <a:pPr lvl="1"/>
            <a:r>
              <a:rPr lang="en-US"/>
              <a:t>iOS – Objective C</a:t>
            </a:r>
          </a:p>
          <a:p>
            <a:pPr lvl="1"/>
            <a:r>
              <a:rPr lang="en-US"/>
              <a:t>Android – Java</a:t>
            </a:r>
          </a:p>
          <a:p>
            <a:pPr lvl="1"/>
            <a:r>
              <a:rPr lang="en-US"/>
              <a:t>Windows – C# </a:t>
            </a:r>
          </a:p>
          <a:p>
            <a:r>
              <a:rPr lang="en-US"/>
              <a:t>Native functions are written in the device’s native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C9034-07C8-0448-8C40-0DBBF981C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for a native device</a:t>
            </a:r>
          </a:p>
        </p:txBody>
      </p:sp>
    </p:spTree>
    <p:extLst>
      <p:ext uri="{BB962C8B-B14F-4D97-AF65-F5344CB8AC3E}">
        <p14:creationId xmlns:p14="http://schemas.microsoft.com/office/powerpoint/2010/main" val="153592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BCAE-54AB-AB44-A1B0-B4E1C241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4AB3C-90CE-9846-BE6A-767A3D28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platform supports functionality differently</a:t>
            </a:r>
          </a:p>
          <a:p>
            <a:r>
              <a:rPr lang="en-US" dirty="0"/>
              <a:t>Not all platforms support all functionality</a:t>
            </a:r>
          </a:p>
          <a:p>
            <a:r>
              <a:rPr lang="en-US" dirty="0"/>
              <a:t>Native code… and how that will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D126-96CD-E74C-A8E2-CF0C17C3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F51E2-9848-D84A-BBA5-BCAADD93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to the device</a:t>
            </a:r>
          </a:p>
          <a:p>
            <a:pPr lvl="1"/>
            <a:r>
              <a:rPr lang="en-US" dirty="0"/>
              <a:t>Pickers</a:t>
            </a:r>
          </a:p>
          <a:p>
            <a:pPr lvl="1"/>
            <a:r>
              <a:rPr lang="en-US" dirty="0"/>
              <a:t>Date Selection</a:t>
            </a:r>
          </a:p>
          <a:p>
            <a:pPr lvl="1"/>
            <a:r>
              <a:rPr lang="en-US" dirty="0" err="1"/>
              <a:t>Nav</a:t>
            </a:r>
            <a:r>
              <a:rPr lang="en-US" dirty="0"/>
              <a:t> / Menus</a:t>
            </a:r>
          </a:p>
          <a:p>
            <a:r>
              <a:rPr lang="en-US" dirty="0"/>
              <a:t>Touch vs Mouse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1C69-2860-B94A-A4CC-C79BD8E6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app.config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F0A6-19B4-C748-AFBB-25787A18A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Storing settings in a single config place</a:t>
            </a:r>
          </a:p>
          <a:p>
            <a:r>
              <a:rPr lang="en-US" dirty="0"/>
              <a:t>These settings will need to be included in the build for deployment</a:t>
            </a:r>
          </a:p>
          <a:p>
            <a:r>
              <a:rPr lang="en-US" dirty="0"/>
              <a:t>API Keys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Remember to include this file in the .</a:t>
            </a:r>
            <a:r>
              <a:rPr lang="en-US" dirty="0" err="1"/>
              <a:t>gitignore</a:t>
            </a:r>
            <a:r>
              <a:rPr lang="en-US" dirty="0"/>
              <a:t> (unless you want everyone using your accounts)</a:t>
            </a:r>
          </a:p>
        </p:txBody>
      </p:sp>
    </p:spTree>
    <p:extLst>
      <p:ext uri="{BB962C8B-B14F-4D97-AF65-F5344CB8AC3E}">
        <p14:creationId xmlns:p14="http://schemas.microsoft.com/office/powerpoint/2010/main" val="32865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BE324-7453-8A4D-9F68-D102C7A9C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NPM packages</a:t>
            </a:r>
          </a:p>
        </p:txBody>
      </p:sp>
    </p:spTree>
    <p:extLst>
      <p:ext uri="{BB962C8B-B14F-4D97-AF65-F5344CB8AC3E}">
        <p14:creationId xmlns:p14="http://schemas.microsoft.com/office/powerpoint/2010/main" val="39535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gileThought Color Scheme">
      <a:dk1>
        <a:srgbClr val="A2AAAD"/>
      </a:dk1>
      <a:lt1>
        <a:srgbClr val="FFFFFF"/>
      </a:lt1>
      <a:dk2>
        <a:srgbClr val="A2AAAD"/>
      </a:dk2>
      <a:lt2>
        <a:srgbClr val="FFFFFF"/>
      </a:lt2>
      <a:accent1>
        <a:srgbClr val="326296"/>
      </a:accent1>
      <a:accent2>
        <a:srgbClr val="B1C9E8"/>
      </a:accent2>
      <a:accent3>
        <a:srgbClr val="E1E1E1"/>
      </a:accent3>
      <a:accent4>
        <a:srgbClr val="F89D22"/>
      </a:accent4>
      <a:accent5>
        <a:srgbClr val="F0BD47"/>
      </a:accent5>
      <a:accent6>
        <a:srgbClr val="A6BBC8"/>
      </a:accent6>
      <a:hlink>
        <a:srgbClr val="003057"/>
      </a:hlink>
      <a:folHlink>
        <a:srgbClr val="333F4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owledge_Expert_Template.pptx" id="{82BBDE68-B759-434C-9C7D-D7F1AD582C67}" vid="{8B11F8F0-06DB-439E-847E-32EC897AF4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F3221B7C9DCC408A1F942D44224B2A" ma:contentTypeVersion="27" ma:contentTypeDescription="Create a new document." ma:contentTypeScope="" ma:versionID="0cc524154578cfd05415a1b1a6545b88">
  <xsd:schema xmlns:xsd="http://www.w3.org/2001/XMLSchema" xmlns:xs="http://www.w3.org/2001/XMLSchema" xmlns:p="http://schemas.microsoft.com/office/2006/metadata/properties" xmlns:ns2="5f58310c-bf23-4ecf-af22-428b26215659" xmlns:ns3="B5DBA785-5E76-41C5-AEE5-D9C039111B31" xmlns:ns4="b5dba785-5e76-41c5-aee5-d9c039111b31" targetNamespace="http://schemas.microsoft.com/office/2006/metadata/properties" ma:root="true" ma:fieldsID="13e5bb6b2c147ff81edefb3f05ac656a" ns2:_="" ns3:_="" ns4:_="">
    <xsd:import namespace="5f58310c-bf23-4ecf-af22-428b26215659"/>
    <xsd:import namespace="B5DBA785-5E76-41C5-AEE5-D9C039111B31"/>
    <xsd:import namespace="b5dba785-5e76-41c5-aee5-d9c039111b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tatus" minOccurs="0"/>
                <xsd:element ref="ns2:SharedWithUsers" minOccurs="0"/>
                <xsd:element ref="ns2:SharedWithDetails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58310c-bf23-4ecf-af22-428b26215659" elementFormDefault="qualified">
    <xsd:import namespace="http://schemas.microsoft.com/office/2006/documentManagement/types"/>
    <xsd:import namespace="http://schemas.microsoft.com/office/infopath/2007/PartnerControls"/>
    <xsd:element name="_dlc_DocId" ma:index="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BA785-5E76-41C5-AEE5-D9C039111B31" elementFormDefault="qualified">
    <xsd:import namespace="http://schemas.microsoft.com/office/2006/documentManagement/types"/>
    <xsd:import namespace="http://schemas.microsoft.com/office/infopath/2007/PartnerControls"/>
    <xsd:element name="Status" ma:index="5" nillable="true" ma:displayName="Status" ma:default="Draft" ma:format="Dropdown" ma:internalName="Status">
      <xsd:simpleType>
        <xsd:restriction base="dms:Choice">
          <xsd:enumeration value="Draft"/>
          <xsd:enumeration value="Maste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ba785-5e76-41c5-aee5-d9c039111b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f58310c-bf23-4ecf-af22-428b26215659">ATID-2065621437-84</_dlc_DocId>
    <_dlc_DocIdUrl xmlns="5f58310c-bf23-4ecf-af22-428b26215659">
      <Url>https://agilethought.sharepoint.com/internal/marketing/_layouts/15/DocIdRedir.aspx?ID=ATID-2065621437-84</Url>
      <Description>ATID-2065621437-84</Description>
    </_dlc_DocIdUrl>
    <SharedWithUsers xmlns="5f58310c-bf23-4ecf-af22-428b26215659">
      <UserInfo>
        <DisplayName>Chad Nielubowicz</DisplayName>
        <AccountId>63</AccountId>
        <AccountType/>
      </UserInfo>
      <UserInfo>
        <DisplayName>Jessica Diehl</DisplayName>
        <AccountId>333</AccountId>
        <AccountType/>
      </UserInfo>
    </SharedWithUsers>
    <Status xmlns="B5DBA785-5E76-41C5-AEE5-D9C039111B31">Draft</Status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AFA5DD17-2F8A-4132-A4DC-756A602008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FD9FC9-F888-4097-B545-BF30A9B4F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58310c-bf23-4ecf-af22-428b26215659"/>
    <ds:schemaRef ds:uri="B5DBA785-5E76-41C5-AEE5-D9C039111B31"/>
    <ds:schemaRef ds:uri="b5dba785-5e76-41c5-aee5-d9c039111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B507E9-B6FB-46E3-A22F-87B4506308A4}">
  <ds:schemaRefs>
    <ds:schemaRef ds:uri="B5DBA785-5E76-41C5-AEE5-D9C039111B31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f58310c-bf23-4ecf-af22-428b26215659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2F59E69A-4020-43D9-9625-414E3C8EECA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</TotalTime>
  <Words>780</Words>
  <Application>Microsoft Macintosh PowerPoint</Application>
  <PresentationFormat>Widescreen</PresentationFormat>
  <Paragraphs>141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MS Shell Dlg 2</vt:lpstr>
      <vt:lpstr>Segoe UI Light</vt:lpstr>
      <vt:lpstr>Wingdings 3</vt:lpstr>
      <vt:lpstr>Office Theme</vt:lpstr>
      <vt:lpstr>Going Native with react-native  react-native from the perspective of a .Net Developer </vt:lpstr>
      <vt:lpstr>Who Am I?</vt:lpstr>
      <vt:lpstr>Who is AgileThought</vt:lpstr>
      <vt:lpstr>What is react-native</vt:lpstr>
      <vt:lpstr>PowerPoint Presentation</vt:lpstr>
      <vt:lpstr>Platform Considerations</vt:lpstr>
      <vt:lpstr>Design Considerations</vt:lpstr>
      <vt:lpstr>app.config</vt:lpstr>
      <vt:lpstr>PowerPoint Presentation</vt:lpstr>
      <vt:lpstr>Packages</vt:lpstr>
      <vt:lpstr>Package Hell</vt:lpstr>
      <vt:lpstr>PowerPoint Presentation</vt:lpstr>
      <vt:lpstr>Building for iOS</vt:lpstr>
      <vt:lpstr>Building for Android</vt:lpstr>
      <vt:lpstr>Building for Windows</vt:lpstr>
      <vt:lpstr>Be comfortable with other IDEs</vt:lpstr>
      <vt:lpstr>Simulators vs Emulators</vt:lpstr>
      <vt:lpstr>PowerPoint Presentation</vt:lpstr>
      <vt:lpstr>Lifecycle Methods</vt:lpstr>
      <vt:lpstr>Lifecycle Methods</vt:lpstr>
      <vt:lpstr>Async / Promises</vt:lpstr>
      <vt:lpstr>Web API calls</vt:lpstr>
      <vt:lpstr>Choosing a database</vt:lpstr>
      <vt:lpstr>Interacting with a database</vt:lpstr>
      <vt:lpstr>redux </vt:lpstr>
      <vt:lpstr>Global state management</vt:lpstr>
      <vt:lpstr>PowerPoint Presentation</vt:lpstr>
      <vt:lpstr>A couple of Gotcha’s </vt:lpstr>
      <vt:lpstr>Make life easy</vt:lpstr>
      <vt:lpstr>PowerPoint Presentation</vt:lpstr>
      <vt:lpstr>https://github.com/danielDevelops/faceTheWeather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Martin</dc:creator>
  <cp:lastModifiedBy>Daniel Martin</cp:lastModifiedBy>
  <cp:revision>23</cp:revision>
  <dcterms:created xsi:type="dcterms:W3CDTF">2019-03-27T01:10:39Z</dcterms:created>
  <dcterms:modified xsi:type="dcterms:W3CDTF">2019-03-30T02:58:09Z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0x010100F7F3221B7C9DCC408A1F942D44224B2A</vt:lpwstr>
  </property>
  <property fmtid="{D5CDD505-2E9C-101B-9397-08002B2CF9AE}" pid="3" name="_dlc_DocIdItemGuid">
    <vt:lpwstr>7965e19b-755b-4114-8da5-6908e5811736</vt:lpwstr>
  </property>
</Properties>
</file>